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67" r:id="rId13"/>
    <p:sldId id="268" r:id="rId14"/>
    <p:sldId id="269" r:id="rId15"/>
    <p:sldId id="273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934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F799A4-0864-40FD-94E6-16F27C700011}" v="606" dt="2021-01-18T18:08:23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39" autoAdjust="0"/>
  </p:normalViewPr>
  <p:slideViewPr>
    <p:cSldViewPr>
      <p:cViewPr varScale="1">
        <p:scale>
          <a:sx n="86" d="100"/>
          <a:sy n="86" d="100"/>
        </p:scale>
        <p:origin x="720" y="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6A7B1-941C-476E-9028-A53DD3A4673B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66131-5A48-45A0-BF86-19EB916803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5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66131-5A48-45A0-BF86-19EB9168031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19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127C-C5D1-4357-B086-D58DB54FB194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7986-FA2E-44D1-B394-06D322CAEF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127C-C5D1-4357-B086-D58DB54FB194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7986-FA2E-44D1-B394-06D322CAEF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127C-C5D1-4357-B086-D58DB54FB194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7986-FA2E-44D1-B394-06D322CAEF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127C-C5D1-4357-B086-D58DB54FB194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7986-FA2E-44D1-B394-06D322CAEF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127C-C5D1-4357-B086-D58DB54FB194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7986-FA2E-44D1-B394-06D322CAEF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127C-C5D1-4357-B086-D58DB54FB194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7986-FA2E-44D1-B394-06D322CAEF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127C-C5D1-4357-B086-D58DB54FB194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7986-FA2E-44D1-B394-06D322CAEF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127C-C5D1-4357-B086-D58DB54FB194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7986-FA2E-44D1-B394-06D322CAEF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127C-C5D1-4357-B086-D58DB54FB194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7986-FA2E-44D1-B394-06D322CAEF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127C-C5D1-4357-B086-D58DB54FB194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7986-FA2E-44D1-B394-06D322CAEF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127C-C5D1-4357-B086-D58DB54FB194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7986-FA2E-44D1-B394-06D322CAEF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8127C-C5D1-4357-B086-D58DB54FB194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77986-FA2E-44D1-B394-06D322CAEF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3" descr="trivial pursuit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0"/>
            <a:ext cx="91344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6063" cy="5143500"/>
          </a:xfrm>
        </p:spPr>
      </p:pic>
      <p:sp>
        <p:nvSpPr>
          <p:cNvPr id="4" name="Rectangle 3"/>
          <p:cNvSpPr/>
          <p:nvPr/>
        </p:nvSpPr>
        <p:spPr>
          <a:xfrm>
            <a:off x="762000" y="1047750"/>
            <a:ext cx="80425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rebuchet MS" pitchFamily="34" charset="0"/>
              </a:rPr>
              <a:t>I’m </a:t>
            </a:r>
            <a:r>
              <a:rPr lang="en-US" sz="3600" b="1" u="sng" dirty="0">
                <a:solidFill>
                  <a:schemeClr val="bg1"/>
                </a:solidFill>
                <a:latin typeface="Kristen ITC" pitchFamily="66" charset="0"/>
              </a:rPr>
              <a:t>stressed</a:t>
            </a:r>
            <a:r>
              <a:rPr lang="en-US" sz="3600" b="1" u="sng" dirty="0">
                <a:solidFill>
                  <a:schemeClr val="bg1"/>
                </a:solidFill>
                <a:latin typeface="Trebuchet MS" pitchFamily="34" charset="0"/>
              </a:rPr>
              <a:t> when </a:t>
            </a:r>
            <a:r>
              <a:rPr lang="en-US" sz="3600" b="1" u="sng" dirty="0">
                <a:solidFill>
                  <a:srgbClr val="FFFF00"/>
                </a:solidFill>
                <a:latin typeface="Trebuchet MS" pitchFamily="34" charset="0"/>
              </a:rPr>
              <a:t>AWAY</a:t>
            </a:r>
            <a:r>
              <a:rPr lang="en-US" sz="3600" b="1" u="sng" dirty="0">
                <a:solidFill>
                  <a:schemeClr val="bg1"/>
                </a:solidFill>
                <a:latin typeface="Trebuchet MS" pitchFamily="34" charset="0"/>
              </a:rPr>
              <a:t> from work!</a:t>
            </a:r>
            <a:endParaRPr lang="en-US" sz="3600" u="sng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110979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1" dirty="0">
                <a:solidFill>
                  <a:schemeClr val="bg1"/>
                </a:solidFill>
              </a:rPr>
              <a:t>All his days his work is pain and grief; even </a:t>
            </a:r>
            <a:r>
              <a:rPr lang="en-US" sz="3600" b="1" dirty="0">
                <a:solidFill>
                  <a:srgbClr val="FFFF00"/>
                </a:solidFill>
              </a:rPr>
              <a:t>at night his mind does not rest</a:t>
            </a:r>
            <a:r>
              <a:rPr lang="en-US" sz="3600" b="1" dirty="0">
                <a:solidFill>
                  <a:schemeClr val="bg1"/>
                </a:solidFill>
              </a:rPr>
              <a:t>. This too is meaningless.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(2:23)</a:t>
            </a:r>
            <a:r>
              <a:rPr lang="en-US" sz="3600" dirty="0">
                <a:solidFill>
                  <a:schemeClr val="bg1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937" y="0"/>
            <a:ext cx="9136063" cy="5143500"/>
          </a:xfrm>
        </p:spPr>
      </p:pic>
      <p:sp>
        <p:nvSpPr>
          <p:cNvPr id="4" name="Rectangle 3"/>
          <p:cNvSpPr/>
          <p:nvPr/>
        </p:nvSpPr>
        <p:spPr>
          <a:xfrm>
            <a:off x="762000" y="112395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825" indent="-631825">
              <a:spcBef>
                <a:spcPct val="50000"/>
              </a:spcBef>
              <a:tabLst>
                <a:tab pos="631825" algn="l"/>
              </a:tabLst>
            </a:pP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3. </a:t>
            </a: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Good news </a:t>
            </a: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for the workaholic… you don’t have to be one any longer! (2:24-26)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6063" cy="5143500"/>
          </a:xfrm>
        </p:spPr>
      </p:pic>
      <p:sp>
        <p:nvSpPr>
          <p:cNvPr id="6" name="Rectangle 5"/>
          <p:cNvSpPr/>
          <p:nvPr/>
        </p:nvSpPr>
        <p:spPr>
          <a:xfrm>
            <a:off x="762000" y="74295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rebuchet MS" pitchFamily="34" charset="0"/>
              </a:rPr>
              <a:t>Satisfying work comes from God</a:t>
            </a:r>
            <a:endParaRPr lang="en-US" sz="3600" u="sng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885950"/>
            <a:ext cx="716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1" dirty="0">
                <a:solidFill>
                  <a:schemeClr val="bg1"/>
                </a:solidFill>
              </a:rPr>
              <a:t>A man can do nothing better than to eat and drink and </a:t>
            </a:r>
            <a:r>
              <a:rPr lang="en-US" sz="3600" b="1" dirty="0">
                <a:solidFill>
                  <a:srgbClr val="FFFF00"/>
                </a:solidFill>
              </a:rPr>
              <a:t>find satisfaction </a:t>
            </a:r>
            <a:r>
              <a:rPr lang="en-US" sz="3600" b="1" dirty="0">
                <a:solidFill>
                  <a:schemeClr val="bg1"/>
                </a:solidFill>
              </a:rPr>
              <a:t>in his work. This too, I see, is from the hand of God. (2:24)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6063" cy="5143500"/>
          </a:xfrm>
        </p:spPr>
      </p:pic>
      <p:sp>
        <p:nvSpPr>
          <p:cNvPr id="4" name="Rectangle 3"/>
          <p:cNvSpPr/>
          <p:nvPr/>
        </p:nvSpPr>
        <p:spPr>
          <a:xfrm>
            <a:off x="1066800" y="104775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rebuchet MS" pitchFamily="34" charset="0"/>
              </a:rPr>
              <a:t>Enjoying work comes from God</a:t>
            </a:r>
            <a:endParaRPr lang="en-US" sz="3600" u="sng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96215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1" dirty="0">
                <a:solidFill>
                  <a:schemeClr val="bg1"/>
                </a:solidFill>
              </a:rPr>
              <a:t>For without Him, who can eat or find </a:t>
            </a:r>
            <a:r>
              <a:rPr lang="en-US" sz="3600" b="1" dirty="0">
                <a:solidFill>
                  <a:srgbClr val="FFFF00"/>
                </a:solidFill>
              </a:rPr>
              <a:t>enjoyment</a:t>
            </a:r>
            <a:r>
              <a:rPr lang="en-US" sz="3600" b="1" dirty="0">
                <a:solidFill>
                  <a:schemeClr val="bg1"/>
                </a:solidFill>
              </a:rPr>
              <a:t>? (2:25)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937" y="0"/>
            <a:ext cx="9136063" cy="5143500"/>
          </a:xfrm>
        </p:spPr>
      </p:pic>
      <p:sp>
        <p:nvSpPr>
          <p:cNvPr id="4" name="Rectangle 3"/>
          <p:cNvSpPr/>
          <p:nvPr/>
        </p:nvSpPr>
        <p:spPr>
          <a:xfrm>
            <a:off x="1066800" y="895350"/>
            <a:ext cx="7148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rebuchet MS" pitchFamily="34" charset="0"/>
              </a:rPr>
              <a:t>Fulfilling work comes from God</a:t>
            </a:r>
            <a:endParaRPr lang="en-US" sz="3600" u="sng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038350"/>
            <a:ext cx="708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1" dirty="0">
                <a:solidFill>
                  <a:schemeClr val="bg1"/>
                </a:solidFill>
              </a:rPr>
              <a:t>To the man who pleases him, God gives </a:t>
            </a:r>
            <a:r>
              <a:rPr lang="en-US" sz="3600" b="1" dirty="0">
                <a:solidFill>
                  <a:srgbClr val="FFFF00"/>
                </a:solidFill>
              </a:rPr>
              <a:t>wisdom</a:t>
            </a:r>
            <a:r>
              <a:rPr lang="en-US" sz="3600" b="1" dirty="0">
                <a:solidFill>
                  <a:schemeClr val="bg1"/>
                </a:solidFill>
              </a:rPr>
              <a:t>,</a:t>
            </a:r>
            <a:r>
              <a:rPr lang="en-US" sz="3600" b="1" dirty="0">
                <a:solidFill>
                  <a:srgbClr val="FF9900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knowledge</a:t>
            </a:r>
            <a:r>
              <a:rPr lang="en-US" sz="3600" b="1" dirty="0">
                <a:solidFill>
                  <a:srgbClr val="FF9900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and </a:t>
            </a:r>
            <a:r>
              <a:rPr lang="en-US" sz="3600" b="1" dirty="0">
                <a:solidFill>
                  <a:srgbClr val="FFFF00"/>
                </a:solidFill>
              </a:rPr>
              <a:t>happiness</a:t>
            </a:r>
            <a:r>
              <a:rPr lang="en-US" sz="3600" b="1" dirty="0">
                <a:solidFill>
                  <a:schemeClr val="bg1"/>
                </a:solidFill>
              </a:rPr>
              <a:t>. (2:26)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937" y="0"/>
            <a:ext cx="9136063" cy="5143500"/>
          </a:xfrm>
        </p:spPr>
      </p:pic>
      <p:sp>
        <p:nvSpPr>
          <p:cNvPr id="4" name="Rectangle 3"/>
          <p:cNvSpPr/>
          <p:nvPr/>
        </p:nvSpPr>
        <p:spPr>
          <a:xfrm>
            <a:off x="997874" y="346205"/>
            <a:ext cx="7148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>
                <a:solidFill>
                  <a:schemeClr val="bg1"/>
                </a:solidFill>
                <a:latin typeface="Trebuchet MS" pitchFamily="34" charset="0"/>
              </a:rPr>
              <a:t>Application:</a:t>
            </a:r>
            <a:endParaRPr lang="en-US" sz="3600" u="sng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60681"/>
            <a:ext cx="8229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1" dirty="0">
                <a:solidFill>
                  <a:schemeClr val="bg1"/>
                </a:solidFill>
              </a:rPr>
              <a:t>1. </a:t>
            </a:r>
            <a:r>
              <a:rPr lang="en-US" sz="3600" b="1" dirty="0">
                <a:solidFill>
                  <a:srgbClr val="FFFF00"/>
                </a:solidFill>
              </a:rPr>
              <a:t>Examine</a:t>
            </a:r>
            <a:r>
              <a:rPr lang="en-US" sz="3600" b="1" dirty="0">
                <a:solidFill>
                  <a:schemeClr val="bg1"/>
                </a:solidFill>
              </a:rPr>
              <a:t> the role of work in your life.</a:t>
            </a:r>
          </a:p>
          <a:p>
            <a:pPr>
              <a:spcBef>
                <a:spcPct val="0"/>
              </a:spcBef>
            </a:pP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spcBef>
                <a:spcPct val="0"/>
              </a:spcBef>
            </a:pPr>
            <a:r>
              <a:rPr lang="en-US" sz="3600" b="1" dirty="0">
                <a:solidFill>
                  <a:schemeClr val="bg1"/>
                </a:solidFill>
              </a:rPr>
              <a:t>2. Are there </a:t>
            </a:r>
            <a:r>
              <a:rPr lang="en-US" sz="3600" b="1" dirty="0">
                <a:solidFill>
                  <a:srgbClr val="FFFF00"/>
                </a:solidFill>
              </a:rPr>
              <a:t>pockets</a:t>
            </a:r>
            <a:r>
              <a:rPr lang="en-US" sz="3600" b="1" dirty="0">
                <a:solidFill>
                  <a:schemeClr val="bg1"/>
                </a:solidFill>
              </a:rPr>
              <a:t> of today’s pursuit that need attention and adjustment?</a:t>
            </a:r>
          </a:p>
          <a:p>
            <a:pPr>
              <a:spcBef>
                <a:spcPct val="0"/>
              </a:spcBef>
            </a:pP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spcBef>
                <a:spcPct val="0"/>
              </a:spcBef>
            </a:pPr>
            <a:r>
              <a:rPr lang="en-US" sz="3600" b="1" dirty="0">
                <a:solidFill>
                  <a:schemeClr val="bg1"/>
                </a:solidFill>
              </a:rPr>
              <a:t>3. If so, don’t leave </a:t>
            </a:r>
            <a:r>
              <a:rPr lang="en-US" sz="3600" b="1" dirty="0">
                <a:solidFill>
                  <a:srgbClr val="FFFF00"/>
                </a:solidFill>
              </a:rPr>
              <a:t>God</a:t>
            </a:r>
            <a:r>
              <a:rPr lang="en-US" sz="3600" b="1" dirty="0">
                <a:solidFill>
                  <a:schemeClr val="bg1"/>
                </a:solidFill>
              </a:rPr>
              <a:t> out of this process of change! </a:t>
            </a:r>
          </a:p>
        </p:txBody>
      </p:sp>
    </p:spTree>
    <p:extLst>
      <p:ext uri="{BB962C8B-B14F-4D97-AF65-F5344CB8AC3E}">
        <p14:creationId xmlns:p14="http://schemas.microsoft.com/office/powerpoint/2010/main" val="55603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6063" cy="5143500"/>
          </a:xfrm>
        </p:spPr>
      </p:pic>
      <p:sp>
        <p:nvSpPr>
          <p:cNvPr id="5" name="Rectangle 4"/>
          <p:cNvSpPr/>
          <p:nvPr/>
        </p:nvSpPr>
        <p:spPr>
          <a:xfrm>
            <a:off x="473075" y="949325"/>
            <a:ext cx="8243888" cy="28684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Lucida Calligraphy" panose="03010101010101010101" pitchFamily="66" charset="0"/>
              </a:rPr>
              <a:t>Trivial Pursuits</a:t>
            </a:r>
          </a:p>
          <a:p>
            <a:pPr algn="ctr">
              <a:defRPr/>
            </a:pPr>
            <a:endParaRPr lang="en-US" sz="2800" dirty="0">
              <a:solidFill>
                <a:srgbClr val="FF9933"/>
              </a:solidFill>
              <a:latin typeface="Trebuchet MS" pitchFamily="34" charset="0"/>
            </a:endParaRPr>
          </a:p>
          <a:p>
            <a:pPr algn="ctr">
              <a:spcAft>
                <a:spcPct val="1000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The Pursuit </a:t>
            </a: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of </a:t>
            </a:r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The 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Workaholic</a:t>
            </a:r>
          </a:p>
          <a:p>
            <a:pPr algn="ctr">
              <a:defRPr/>
            </a:pPr>
            <a:endParaRPr lang="en-US" sz="2800" dirty="0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tabLst>
                <a:tab pos="126523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rebuchet MS" pitchFamily="34" charset="0"/>
              </a:rPr>
              <a:t>Ecclesiastes 2:17-26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-204108"/>
            <a:ext cx="9136062" cy="5143500"/>
          </a:xfrm>
        </p:spPr>
      </p:pic>
      <p:sp>
        <p:nvSpPr>
          <p:cNvPr id="6" name="Rectangle 5"/>
          <p:cNvSpPr/>
          <p:nvPr/>
        </p:nvSpPr>
        <p:spPr>
          <a:xfrm>
            <a:off x="609600" y="127635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Workaholic</a:t>
            </a:r>
            <a:r>
              <a:rPr lang="en-US" sz="3600" dirty="0">
                <a:solidFill>
                  <a:schemeClr val="bg1"/>
                </a:solidFill>
                <a:latin typeface="Trebuchet MS" pitchFamily="34" charset="0"/>
              </a:rPr>
              <a:t> - someone experiencing a </a:t>
            </a: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compulsive need </a:t>
            </a:r>
            <a:r>
              <a:rPr lang="en-US" sz="3600" dirty="0">
                <a:solidFill>
                  <a:schemeClr val="bg1"/>
                </a:solidFill>
                <a:latin typeface="Trebuchet MS" pitchFamily="34" charset="0"/>
              </a:rPr>
              <a:t>to work (Webster's)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6063" cy="5143500"/>
          </a:xfrm>
        </p:spPr>
      </p:pic>
      <p:sp>
        <p:nvSpPr>
          <p:cNvPr id="5" name="Rectangle 4"/>
          <p:cNvSpPr/>
          <p:nvPr/>
        </p:nvSpPr>
        <p:spPr>
          <a:xfrm>
            <a:off x="838200" y="120015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577850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1.</a:t>
            </a:r>
            <a:r>
              <a:rPr lang="en-US" sz="3600" b="1" dirty="0">
                <a:solidFill>
                  <a:srgbClr val="BB934E"/>
                </a:solidFill>
                <a:latin typeface="Trebuchet MS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The workaholic’s work </a:t>
            </a: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defines</a:t>
            </a:r>
            <a:r>
              <a:rPr lang="en-US" sz="3600" b="1" dirty="0">
                <a:solidFill>
                  <a:srgbClr val="FF9900"/>
                </a:solidFill>
                <a:latin typeface="Trebuchet MS" pitchFamily="34" charset="0"/>
              </a:rPr>
              <a:t>   </a:t>
            </a: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who they are. (2:17-21)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" y="0"/>
            <a:ext cx="9136063" cy="5143500"/>
          </a:xfrm>
        </p:spPr>
      </p:pic>
      <p:sp>
        <p:nvSpPr>
          <p:cNvPr id="6" name="Rectangle 5"/>
          <p:cNvSpPr/>
          <p:nvPr/>
        </p:nvSpPr>
        <p:spPr>
          <a:xfrm>
            <a:off x="838200" y="1269208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So,</a:t>
            </a:r>
            <a:r>
              <a:rPr lang="en-US" sz="3600" b="1" dirty="0">
                <a:solidFill>
                  <a:srgbClr val="FF9900"/>
                </a:solidFill>
                <a:latin typeface="Trebuchet MS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I hated life</a:t>
            </a: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, because the work that is done under the sun was</a:t>
            </a:r>
            <a:r>
              <a:rPr lang="en-US" sz="3600" b="1" dirty="0">
                <a:solidFill>
                  <a:srgbClr val="FF9900"/>
                </a:solidFill>
                <a:latin typeface="Trebuchet MS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grievous to me</a:t>
            </a: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. (Ecclesiastes 2:17)</a:t>
            </a:r>
            <a:r>
              <a:rPr lang="en-US" sz="360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937" y="0"/>
            <a:ext cx="9136063" cy="5143500"/>
          </a:xfrm>
        </p:spPr>
      </p:pic>
      <p:sp>
        <p:nvSpPr>
          <p:cNvPr id="4" name="Rectangle 3"/>
          <p:cNvSpPr/>
          <p:nvPr/>
        </p:nvSpPr>
        <p:spPr>
          <a:xfrm>
            <a:off x="1066800" y="1504950"/>
            <a:ext cx="746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So, </a:t>
            </a: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my heart began to despair </a:t>
            </a: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over all my toilsome labor under the sun. (Ecclesiastes 2:20)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6063" cy="5143500"/>
          </a:xfrm>
        </p:spPr>
      </p:pic>
      <p:sp>
        <p:nvSpPr>
          <p:cNvPr id="4" name="Rectangle 3"/>
          <p:cNvSpPr/>
          <p:nvPr/>
        </p:nvSpPr>
        <p:spPr>
          <a:xfrm>
            <a:off x="914400" y="112395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98463" algn="l"/>
                <a:tab pos="457200" algn="l"/>
              </a:tabLst>
            </a:pP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I can’t </a:t>
            </a: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take it </a:t>
            </a: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with me (18)</a:t>
            </a:r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srgbClr val="FF9900"/>
              </a:solidFill>
              <a:latin typeface="Trebuchet MS" pitchFamily="34" charset="0"/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3600" b="1" dirty="0">
                <a:solidFill>
                  <a:srgbClr val="BB934E"/>
                </a:solidFill>
                <a:latin typeface="Trebuchet MS" pitchFamily="34" charset="0"/>
              </a:rPr>
              <a:t>  </a:t>
            </a: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I can’t </a:t>
            </a: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guarantee</a:t>
            </a: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 its use when   	I’m gone (19)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6063" cy="5143500"/>
          </a:xfrm>
        </p:spPr>
      </p:pic>
      <p:sp>
        <p:nvSpPr>
          <p:cNvPr id="4" name="Rectangle 3"/>
          <p:cNvSpPr/>
          <p:nvPr/>
        </p:nvSpPr>
        <p:spPr>
          <a:xfrm>
            <a:off x="838200" y="1276351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Bef>
                <a:spcPct val="50000"/>
              </a:spcBef>
              <a:tabLst>
                <a:tab pos="571500" algn="l"/>
              </a:tabLst>
            </a:pP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2. The workaholic’s work </a:t>
            </a:r>
            <a:r>
              <a:rPr lang="en-US" sz="3600" b="1" dirty="0">
                <a:solidFill>
                  <a:srgbClr val="FFFF00"/>
                </a:solidFill>
                <a:latin typeface="Kristen ITC" panose="03050502040202030202" pitchFamily="66" charset="0"/>
              </a:rPr>
              <a:t>stresses</a:t>
            </a:r>
            <a:r>
              <a:rPr lang="en-US" sz="3600" b="1" dirty="0">
                <a:solidFill>
                  <a:srgbClr val="FF9900"/>
                </a:solidFill>
                <a:latin typeface="Trebuchet MS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them out! (2:22-23)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Content Placeholder 3" descr="trivial pursuits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33350"/>
            <a:ext cx="9136063" cy="5143500"/>
          </a:xfrm>
        </p:spPr>
      </p:pic>
      <p:sp>
        <p:nvSpPr>
          <p:cNvPr id="4" name="Rectangle 3"/>
          <p:cNvSpPr/>
          <p:nvPr/>
        </p:nvSpPr>
        <p:spPr>
          <a:xfrm>
            <a:off x="914400" y="97155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rebuchet MS" pitchFamily="34" charset="0"/>
              </a:rPr>
              <a:t>I’m </a:t>
            </a:r>
            <a:r>
              <a:rPr lang="en-US" sz="3600" b="1" u="sng" dirty="0">
                <a:solidFill>
                  <a:schemeClr val="bg1"/>
                </a:solidFill>
                <a:latin typeface="Kristen ITC" pitchFamily="66" charset="0"/>
              </a:rPr>
              <a:t>stressed </a:t>
            </a:r>
            <a:r>
              <a:rPr lang="en-US" sz="3600" b="1" u="sng" dirty="0">
                <a:solidFill>
                  <a:schemeClr val="bg1"/>
                </a:solidFill>
                <a:latin typeface="Trebuchet MS" pitchFamily="34" charset="0"/>
              </a:rPr>
              <a:t>when </a:t>
            </a:r>
            <a:r>
              <a:rPr lang="en-US" sz="3600" b="1" u="sng" dirty="0">
                <a:solidFill>
                  <a:srgbClr val="FFFF00"/>
                </a:solidFill>
                <a:latin typeface="Trebuchet MS" pitchFamily="34" charset="0"/>
              </a:rPr>
              <a:t>AT</a:t>
            </a:r>
            <a:r>
              <a:rPr lang="en-US" sz="3600" b="1" u="sng" dirty="0">
                <a:solidFill>
                  <a:schemeClr val="bg1"/>
                </a:solidFill>
                <a:latin typeface="Trebuchet MS" pitchFamily="34" charset="0"/>
              </a:rPr>
              <a:t> work!</a:t>
            </a:r>
            <a:endParaRPr lang="en-US" sz="3600" u="sng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885950"/>
            <a:ext cx="716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1" dirty="0">
                <a:solidFill>
                  <a:schemeClr val="bg1"/>
                </a:solidFill>
              </a:rPr>
              <a:t>What does a man get for all the toil and </a:t>
            </a:r>
            <a:r>
              <a:rPr lang="en-US" sz="3600" b="1" dirty="0">
                <a:solidFill>
                  <a:srgbClr val="FFFF00"/>
                </a:solidFill>
              </a:rPr>
              <a:t>anxious striving </a:t>
            </a:r>
            <a:r>
              <a:rPr lang="en-US" sz="3600" b="1" dirty="0">
                <a:solidFill>
                  <a:schemeClr val="bg1"/>
                </a:solidFill>
              </a:rPr>
              <a:t>with which he labors under the sun? (2:22)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310</Words>
  <Application>Microsoft Office PowerPoint</Application>
  <PresentationFormat>On-screen Show (16:9)</PresentationFormat>
  <Paragraphs>31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Kristen ITC</vt:lpstr>
      <vt:lpstr>Lucida Calligraphy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Shelly Lynn Larson</dc:creator>
  <cp:lastModifiedBy>Office One</cp:lastModifiedBy>
  <cp:revision>25</cp:revision>
  <dcterms:created xsi:type="dcterms:W3CDTF">2009-10-21T18:10:43Z</dcterms:created>
  <dcterms:modified xsi:type="dcterms:W3CDTF">2021-01-19T18:15:38Z</dcterms:modified>
</cp:coreProperties>
</file>